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Inter Semi-Bold" panose="020B0600000101010101" charset="0"/>
      <p:regular r:id="rId13"/>
    </p:embeddedFont>
    <p:embeddedFont>
      <p:font typeface="Inter Light" panose="020B0600000101010101" charset="0"/>
      <p:regular r:id="rId14"/>
    </p:embeddedFont>
    <p:embeddedFont>
      <p:font typeface="Source Han Sans KR Medium" panose="020B0600000101010101" charset="-127"/>
      <p:regular r:id="rId15"/>
    </p:embeddedFont>
    <p:embeddedFont>
      <p:font typeface="Inter Bold" panose="020B0600000101010101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Source Han Sans KR" panose="020B0600000101010101" charset="-127"/>
      <p:regular r:id="rId21"/>
    </p:embeddedFont>
    <p:embeddedFont>
      <p:font typeface="Inter" panose="020B0600000101010101" charset="0"/>
      <p:regular r:id="rId22"/>
    </p:embeddedFont>
    <p:embeddedFont>
      <p:font typeface="Source Han Sans KR Bold" panose="020B0600000101010101" charset="-127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114" y="5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0.svg"/><Relationship Id="rId4" Type="http://schemas.openxmlformats.org/officeDocument/2006/relationships/image" Target="../media/image8.png"/><Relationship Id="rId9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92200" y="934619"/>
            <a:ext cx="4266296" cy="890120"/>
            <a:chOff x="0" y="0"/>
            <a:chExt cx="759791" cy="194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743200" y="3869713"/>
            <a:ext cx="12801600" cy="1703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647"/>
              </a:lnSpc>
              <a:spcBef>
                <a:spcPct val="0"/>
              </a:spcBef>
            </a:pPr>
            <a:r>
              <a:rPr lang="ko-KR" altLang="en-US" sz="10462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먹으면서 관리하자</a:t>
            </a:r>
            <a:r>
              <a:rPr lang="en-US" altLang="ko-KR" sz="10462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!</a:t>
            </a:r>
            <a:endParaRPr lang="en-US" sz="10462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7897080"/>
            <a:ext cx="221238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102" b="1" dirty="0" err="1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밥먹고하조</a:t>
            </a:r>
            <a:endParaRPr lang="en-US" sz="2102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010285" y="1020607"/>
            <a:ext cx="3830126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Nutrition and Fitness Wellness</a:t>
            </a:r>
            <a:endParaRPr lang="en-US" sz="2600" b="1" dirty="0">
              <a:solidFill>
                <a:srgbClr val="EBEEF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699" y="8464852"/>
            <a:ext cx="3237739" cy="343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altLang="ko-KR" sz="2102" dirty="0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1</a:t>
            </a:r>
            <a:r>
              <a:rPr lang="ko-KR" altLang="en-US" sz="2102" dirty="0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팀</a:t>
            </a:r>
            <a:endParaRPr lang="en-US" sz="2102" dirty="0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699" y="8902121"/>
            <a:ext cx="5225095" cy="339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102" dirty="0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이유리 </a:t>
            </a:r>
            <a:r>
              <a:rPr lang="ko-KR" altLang="en-US" sz="2102" dirty="0" err="1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임병남</a:t>
            </a:r>
            <a:r>
              <a:rPr lang="ko-KR" altLang="en-US" sz="2102" dirty="0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 </a:t>
            </a:r>
            <a:r>
              <a:rPr lang="ko-KR" altLang="en-US" sz="2102" dirty="0" err="1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조수연</a:t>
            </a:r>
            <a:r>
              <a:rPr lang="ko-KR" altLang="en-US" sz="2102" dirty="0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 </a:t>
            </a:r>
            <a:r>
              <a:rPr lang="ko-KR" altLang="en-US" sz="2102" dirty="0" err="1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최현묵</a:t>
            </a:r>
            <a:endParaRPr lang="en-US" sz="2102" dirty="0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267200" y="5828007"/>
            <a:ext cx="975360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ko-KR" altLang="en-US" sz="23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음식 이미지를 </a:t>
            </a:r>
            <a:r>
              <a:rPr lang="ko-KR" altLang="en-US" sz="23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분류</a:t>
            </a:r>
            <a:r>
              <a:rPr lang="en-US" altLang="ko-KR" sz="23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3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개인 건강 관리</a:t>
            </a:r>
            <a:endParaRPr lang="en-US" sz="23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71550"/>
            <a:ext cx="229939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EDUCATION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08920" y="4331287"/>
            <a:ext cx="6700023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Lorem ipsum dolor sit amet, consectetur adipiscing elit. Fusce mattis, lorem in venenatis porttitor nibh urna vestibulum tortor, ac placerat.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08920" y="8108488"/>
            <a:ext cx="6709548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Lorem ipsum dolor sit amet, consectetur adipiscing elit. Fusce mattis, lorem in venenatis porttitor nibh urna vestibulum tortor, ac placerat.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313393" y="8108488"/>
            <a:ext cx="6709548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Lorem ipsum dolor sit amet, consectetur adipiscing elit. Fusce mattis, lorem in venenatis porttitor nibh urna vestibulum tortor, ac placerat.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382605"/>
            <a:ext cx="2917180" cy="63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2041년 5월 - 2044년 5월</a:t>
            </a:r>
          </a:p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경영학 학사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9527" y="7560609"/>
            <a:ext cx="2469579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Numbers Program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7560609"/>
            <a:ext cx="2366739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Analysis Program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106202" y="2392005"/>
            <a:ext cx="3086100" cy="565499"/>
            <a:chOff x="0" y="0"/>
            <a:chExt cx="4114800" cy="753999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537021" y="137816"/>
              <a:ext cx="3040757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라라나 대학교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06202" y="6566484"/>
            <a:ext cx="3086100" cy="565499"/>
            <a:chOff x="0" y="0"/>
            <a:chExt cx="4114800" cy="753999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537021" y="137816"/>
              <a:ext cx="3040757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자격증 01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144000" y="6566484"/>
            <a:ext cx="3086100" cy="565499"/>
            <a:chOff x="0" y="0"/>
            <a:chExt cx="4114800" cy="753999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537021" y="137816"/>
              <a:ext cx="3040757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자격증 02</a:t>
              </a:r>
            </a:p>
          </p:txBody>
        </p:sp>
      </p:grpSp>
      <p:sp>
        <p:nvSpPr>
          <p:cNvPr id="24" name="AutoShape 24"/>
          <p:cNvSpPr/>
          <p:nvPr/>
        </p:nvSpPr>
        <p:spPr>
          <a:xfrm>
            <a:off x="827427" y="5851936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0142" y="7267726"/>
            <a:ext cx="1363135" cy="358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CONTACT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20142" y="7835498"/>
            <a:ext cx="1994892" cy="35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>
                <a:solidFill>
                  <a:srgbClr val="EBEEF0"/>
                </a:solidFill>
                <a:latin typeface="Inter Light"/>
                <a:ea typeface="Inter Light"/>
                <a:cs typeface="Inter Light"/>
                <a:sym typeface="Inter Light"/>
              </a:rPr>
              <a:t>+123-456-7890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0142" y="8272768"/>
            <a:ext cx="3219376" cy="35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>
                <a:solidFill>
                  <a:srgbClr val="EBEEF0"/>
                </a:solidFill>
                <a:latin typeface="Inter Light"/>
                <a:ea typeface="Inter Light"/>
                <a:cs typeface="Inter Light"/>
                <a:sym typeface="Inter Light"/>
              </a:rPr>
              <a:t>hello@reallygreatsite.com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803952" y="988103"/>
            <a:ext cx="701799" cy="339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이수진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716000" y="2482220"/>
            <a:ext cx="4419600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lvl="0">
              <a:lnSpc>
                <a:spcPts val="7500"/>
              </a:lnSpc>
              <a:defRPr sz="3000" b="1">
                <a:solidFill>
                  <a:srgbClr val="000000"/>
                </a:solidFill>
                <a:latin typeface="Inter Bold"/>
                <a:ea typeface="Inter Bold"/>
                <a:cs typeface="Inter Bold"/>
              </a:defRPr>
            </a:lvl1pPr>
          </a:lstStyle>
          <a:p>
            <a:r>
              <a:rPr lang="ko-KR" altLang="en-US" b="0" dirty="0">
                <a:sym typeface="Source Han Sans KR"/>
              </a:rPr>
              <a:t>프로젝트 소개</a:t>
            </a:r>
            <a:endParaRPr lang="en-US" b="0" dirty="0">
              <a:sym typeface="Source Han Sans KR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3716000" y="3466866"/>
            <a:ext cx="4419600" cy="8178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lvl="0">
              <a:lnSpc>
                <a:spcPts val="7500"/>
              </a:lnSpc>
              <a:defRPr sz="3000" b="1">
                <a:solidFill>
                  <a:srgbClr val="000000"/>
                </a:solidFill>
                <a:latin typeface="Inter Bold"/>
                <a:ea typeface="Inter Bold"/>
                <a:cs typeface="Inter Bold"/>
              </a:defRPr>
            </a:lvl1pPr>
          </a:lstStyle>
          <a:p>
            <a:r>
              <a:rPr lang="ko-KR" altLang="en-US" b="0" dirty="0">
                <a:sym typeface="Source Han Sans KR"/>
              </a:rPr>
              <a:t>주요 기능</a:t>
            </a:r>
            <a:endParaRPr lang="en-US" b="0" dirty="0">
              <a:sym typeface="Source Han Sans K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257698" y="2491745"/>
            <a:ext cx="884870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500"/>
              </a:lnSpc>
            </a:pPr>
            <a:r>
              <a:rPr lang="en-US" sz="30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INTRODUCTION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257698" y="3607912"/>
            <a:ext cx="884870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500"/>
              </a:lnSpc>
            </a:pPr>
            <a:r>
              <a:rPr lang="en-US" sz="30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KEY FEATURES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01185" y="2491745"/>
            <a:ext cx="1377960" cy="811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1185" y="3473169"/>
            <a:ext cx="1343828" cy="811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"/>
              </a:rPr>
              <a:t>02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1485744" y="3572620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1485744" y="4560652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485744" y="5548684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485744" y="6536716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V="1">
            <a:off x="1485744" y="7524748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1701184" y="4454593"/>
            <a:ext cx="1377961" cy="811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01185" y="5436017"/>
            <a:ext cx="1384148" cy="811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01184" y="6417441"/>
            <a:ext cx="1343829" cy="811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"/>
              </a:rPr>
              <a:t>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57698" y="4574102"/>
            <a:ext cx="884870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500"/>
              </a:lnSpc>
            </a:pPr>
            <a:r>
              <a:rPr lang="en-US" sz="30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TECH STACK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257698" y="5540292"/>
            <a:ext cx="884870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500"/>
              </a:lnSpc>
            </a:pPr>
            <a:r>
              <a:rPr lang="en-US" sz="30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EXPECTED OUTCOMES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3716000" y="4458822"/>
            <a:ext cx="4419600" cy="821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lvl="0">
              <a:lnSpc>
                <a:spcPts val="7500"/>
              </a:lnSpc>
              <a:defRPr sz="3000" b="1">
                <a:solidFill>
                  <a:srgbClr val="000000"/>
                </a:solidFill>
                <a:latin typeface="Inter Bold"/>
                <a:ea typeface="Inter Bold"/>
                <a:cs typeface="Inter Bold"/>
              </a:defRPr>
            </a:lvl1pPr>
          </a:lstStyle>
          <a:p>
            <a:r>
              <a:rPr lang="ko-KR" altLang="en-US" b="0" dirty="0">
                <a:sym typeface="Source Han Sans KR"/>
              </a:rPr>
              <a:t>기술 스택</a:t>
            </a:r>
            <a:endParaRPr lang="en-US" b="0" dirty="0">
              <a:sym typeface="Source Han Sans K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716000" y="5454112"/>
            <a:ext cx="4419600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lvl="0">
              <a:lnSpc>
                <a:spcPts val="7500"/>
              </a:lnSpc>
              <a:defRPr sz="3000" b="1">
                <a:solidFill>
                  <a:srgbClr val="000000"/>
                </a:solidFill>
                <a:latin typeface="Inter Bold"/>
                <a:ea typeface="Inter Bold"/>
                <a:cs typeface="Inter Bold"/>
              </a:defRPr>
            </a:lvl1pPr>
          </a:lstStyle>
          <a:p>
            <a:r>
              <a:rPr lang="ko-KR" altLang="en-US" b="0" dirty="0">
                <a:sym typeface="Source Han Sans KR"/>
              </a:rPr>
              <a:t>기대 효과</a:t>
            </a:r>
            <a:endParaRPr lang="en-US" b="0" dirty="0">
              <a:sym typeface="Source Han Sans KR"/>
            </a:endParaRPr>
          </a:p>
        </p:txBody>
      </p:sp>
      <p:sp>
        <p:nvSpPr>
          <p:cNvPr id="23" name="TextBox 18"/>
          <p:cNvSpPr txBox="1"/>
          <p:nvPr/>
        </p:nvSpPr>
        <p:spPr>
          <a:xfrm>
            <a:off x="4244251" y="6506482"/>
            <a:ext cx="884870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500"/>
              </a:lnSpc>
            </a:pPr>
            <a:r>
              <a:rPr lang="en-US" sz="30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PROJECT TIMELINE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4" name="TextBox 21"/>
          <p:cNvSpPr txBox="1"/>
          <p:nvPr/>
        </p:nvSpPr>
        <p:spPr>
          <a:xfrm>
            <a:off x="13702553" y="6438758"/>
            <a:ext cx="4419600" cy="821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lvl="0">
              <a:lnSpc>
                <a:spcPts val="7500"/>
              </a:lnSpc>
              <a:defRPr sz="3000" b="1">
                <a:solidFill>
                  <a:srgbClr val="000000"/>
                </a:solidFill>
                <a:latin typeface="Inter Bold"/>
                <a:ea typeface="Inter Bold"/>
                <a:cs typeface="Inter Bold"/>
              </a:defRPr>
            </a:lvl1pPr>
          </a:lstStyle>
          <a:p>
            <a:r>
              <a:rPr lang="ko-KR" altLang="en-US" b="0" dirty="0">
                <a:sym typeface="Source Han Sans KR"/>
              </a:rPr>
              <a:t>프로젝트 일정</a:t>
            </a:r>
            <a:endParaRPr lang="en-US" b="0" dirty="0">
              <a:sym typeface="Source Han Sans KR"/>
            </a:endParaRPr>
          </a:p>
        </p:txBody>
      </p:sp>
      <p:sp>
        <p:nvSpPr>
          <p:cNvPr id="22" name="TextBox 15"/>
          <p:cNvSpPr txBox="1"/>
          <p:nvPr/>
        </p:nvSpPr>
        <p:spPr>
          <a:xfrm>
            <a:off x="1701184" y="7398865"/>
            <a:ext cx="1343829" cy="811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"/>
              </a:rPr>
              <a:t>06</a:t>
            </a:r>
            <a:endParaRPr lang="en-US" sz="3000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"/>
            </a:endParaRPr>
          </a:p>
        </p:txBody>
      </p:sp>
      <p:sp>
        <p:nvSpPr>
          <p:cNvPr id="25" name="TextBox 18"/>
          <p:cNvSpPr txBox="1"/>
          <p:nvPr/>
        </p:nvSpPr>
        <p:spPr>
          <a:xfrm>
            <a:off x="4244251" y="7472672"/>
            <a:ext cx="884870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500"/>
              </a:lnSpc>
            </a:pPr>
            <a:r>
              <a:rPr lang="en-US" sz="30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TEAM ROLES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6" name="TextBox 21"/>
          <p:cNvSpPr txBox="1"/>
          <p:nvPr/>
        </p:nvSpPr>
        <p:spPr>
          <a:xfrm>
            <a:off x="13702553" y="7434048"/>
            <a:ext cx="4419600" cy="821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lvl="0">
              <a:lnSpc>
                <a:spcPts val="7500"/>
              </a:lnSpc>
              <a:defRPr sz="3000" b="1">
                <a:solidFill>
                  <a:srgbClr val="000000"/>
                </a:solidFill>
                <a:latin typeface="Inter Bold"/>
                <a:ea typeface="Inter Bold"/>
                <a:cs typeface="Inter Bold"/>
              </a:defRPr>
            </a:lvl1pPr>
          </a:lstStyle>
          <a:p>
            <a:r>
              <a:rPr lang="ko-KR" altLang="en-US" b="0" dirty="0">
                <a:sym typeface="Source Han Sans KR"/>
              </a:rPr>
              <a:t>팀원 역할 분배</a:t>
            </a:r>
            <a:endParaRPr lang="en-US" b="0" dirty="0">
              <a:sym typeface="Source Han Sans KR"/>
            </a:endParaRPr>
          </a:p>
        </p:txBody>
      </p:sp>
      <p:sp>
        <p:nvSpPr>
          <p:cNvPr id="27" name="AutoShape 12"/>
          <p:cNvSpPr/>
          <p:nvPr/>
        </p:nvSpPr>
        <p:spPr>
          <a:xfrm flipV="1">
            <a:off x="1485744" y="8512780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8" name="TextBox 15"/>
          <p:cNvSpPr txBox="1"/>
          <p:nvPr/>
        </p:nvSpPr>
        <p:spPr>
          <a:xfrm>
            <a:off x="1701184" y="8380290"/>
            <a:ext cx="1343829" cy="811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"/>
              </a:rPr>
              <a:t>07</a:t>
            </a:r>
            <a:endParaRPr lang="en-US" sz="3000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"/>
            </a:endParaRPr>
          </a:p>
        </p:txBody>
      </p:sp>
      <p:sp>
        <p:nvSpPr>
          <p:cNvPr id="29" name="TextBox 18"/>
          <p:cNvSpPr txBox="1"/>
          <p:nvPr/>
        </p:nvSpPr>
        <p:spPr>
          <a:xfrm>
            <a:off x="4244251" y="8438861"/>
            <a:ext cx="884870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500"/>
              </a:lnSpc>
            </a:pPr>
            <a:r>
              <a:rPr lang="en-US" sz="30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CONCLUSION AND EXPECTATIONS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0" name="TextBox 21"/>
          <p:cNvSpPr txBox="1"/>
          <p:nvPr/>
        </p:nvSpPr>
        <p:spPr>
          <a:xfrm>
            <a:off x="13702553" y="8429336"/>
            <a:ext cx="4419600" cy="821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lvl="0">
              <a:lnSpc>
                <a:spcPts val="7500"/>
              </a:lnSpc>
              <a:defRPr sz="3000" b="1">
                <a:solidFill>
                  <a:srgbClr val="000000"/>
                </a:solidFill>
                <a:latin typeface="Inter Bold"/>
                <a:ea typeface="Inter Bold"/>
                <a:cs typeface="Inter Bold"/>
              </a:defRPr>
            </a:lvl1pPr>
          </a:lstStyle>
          <a:p>
            <a:r>
              <a:rPr lang="ko-KR" altLang="en-US" b="0" dirty="0">
                <a:sym typeface="Source Han Sans KR"/>
              </a:rPr>
              <a:t>결론 및 기대</a:t>
            </a:r>
            <a:endParaRPr lang="en-US" b="0" dirty="0">
              <a:sym typeface="Source Han Sans KR"/>
            </a:endParaRPr>
          </a:p>
        </p:txBody>
      </p:sp>
      <p:sp>
        <p:nvSpPr>
          <p:cNvPr id="31" name="AutoShape 12"/>
          <p:cNvSpPr/>
          <p:nvPr/>
        </p:nvSpPr>
        <p:spPr>
          <a:xfrm flipV="1">
            <a:off x="1485744" y="9500812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077964"/>
            <a:ext cx="3505199" cy="6209036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28700" y="971550"/>
            <a:ext cx="4496480" cy="4944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  <a:spcBef>
                <a:spcPct val="0"/>
              </a:spcBef>
            </a:pPr>
            <a:r>
              <a:rPr lang="en-US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Project Introduction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4377858" y="4354967"/>
            <a:ext cx="2124596" cy="2124593"/>
            <a:chOff x="3505198" y="4077964"/>
            <a:chExt cx="2124596" cy="2124593"/>
          </a:xfrm>
        </p:grpSpPr>
        <p:grpSp>
          <p:nvGrpSpPr>
            <p:cNvPr id="4" name="Group 4"/>
            <p:cNvGrpSpPr/>
            <p:nvPr/>
          </p:nvGrpSpPr>
          <p:grpSpPr>
            <a:xfrm>
              <a:off x="3505200" y="4077964"/>
              <a:ext cx="2124593" cy="2124593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 sz="2000"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3505198" y="4951348"/>
              <a:ext cx="2124596" cy="3206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2400" b="1" dirty="0" smtClean="0">
                  <a:solidFill>
                    <a:srgbClr val="EBEEF0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Food</a:t>
              </a:r>
              <a:endParaRPr lang="en-US" sz="2400" b="1" dirty="0">
                <a:solidFill>
                  <a:srgbClr val="EBEEF0"/>
                </a:solidFill>
                <a:latin typeface="Inter Semi-Bold"/>
                <a:ea typeface="Inter Semi-Bold"/>
                <a:cs typeface="Inter Semi-Bold"/>
                <a:sym typeface="Inter Semi-Bold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1771281" y="4354967"/>
            <a:ext cx="2138862" cy="2124593"/>
            <a:chOff x="12911081" y="4077964"/>
            <a:chExt cx="2138862" cy="2124593"/>
          </a:xfrm>
        </p:grpSpPr>
        <p:grpSp>
          <p:nvGrpSpPr>
            <p:cNvPr id="7" name="Group 7"/>
            <p:cNvGrpSpPr/>
            <p:nvPr/>
          </p:nvGrpSpPr>
          <p:grpSpPr>
            <a:xfrm>
              <a:off x="12918216" y="4077964"/>
              <a:ext cx="2124593" cy="2124593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 sz="2000"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2911081" y="4951348"/>
              <a:ext cx="2138862" cy="3206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2400" b="1" dirty="0" smtClean="0">
                  <a:solidFill>
                    <a:srgbClr val="EBEEF0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Fitness</a:t>
              </a:r>
              <a:endParaRPr lang="en-US" sz="2400" b="1" dirty="0">
                <a:solidFill>
                  <a:srgbClr val="EBEEF0"/>
                </a:solidFill>
                <a:latin typeface="Inter Semi-Bold"/>
                <a:ea typeface="Inter Semi-Bold"/>
                <a:cs typeface="Inter Semi-Bold"/>
                <a:sym typeface="Inter Semi-Bold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8074570" y="1953371"/>
            <a:ext cx="2124594" cy="2124593"/>
            <a:chOff x="8211707" y="4077964"/>
            <a:chExt cx="2124594" cy="2124593"/>
          </a:xfrm>
        </p:grpSpPr>
        <p:grpSp>
          <p:nvGrpSpPr>
            <p:cNvPr id="10" name="Group 10"/>
            <p:cNvGrpSpPr/>
            <p:nvPr/>
          </p:nvGrpSpPr>
          <p:grpSpPr>
            <a:xfrm>
              <a:off x="8211708" y="4077964"/>
              <a:ext cx="2124593" cy="212459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 sz="2000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8211707" y="4832099"/>
              <a:ext cx="2124594" cy="6412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2400" b="1" dirty="0" smtClean="0">
                  <a:solidFill>
                    <a:srgbClr val="EBEEF0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Personalized</a:t>
              </a:r>
              <a:br>
                <a:rPr lang="en-US" sz="2400" b="1" dirty="0" smtClean="0">
                  <a:solidFill>
                    <a:srgbClr val="EBEEF0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</a:br>
              <a:r>
                <a:rPr lang="en-US" sz="2400" b="1" dirty="0" smtClean="0">
                  <a:solidFill>
                    <a:srgbClr val="EBEEF0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Wellness</a:t>
              </a:r>
              <a:endParaRPr lang="en-US" sz="2400" b="1" dirty="0">
                <a:solidFill>
                  <a:srgbClr val="EBEEF0"/>
                </a:solidFill>
                <a:latin typeface="Inter Semi-Bold"/>
                <a:ea typeface="Inter Semi-Bold"/>
                <a:cs typeface="Inter Semi-Bold"/>
                <a:sym typeface="Inter Semi-Bold"/>
              </a:endParaRP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2809" y="4077964"/>
            <a:ext cx="3245191" cy="6209036"/>
          </a:xfrm>
          <a:prstGeom prst="rect">
            <a:avLst/>
          </a:prstGeom>
        </p:spPr>
      </p:pic>
      <p:sp>
        <p:nvSpPr>
          <p:cNvPr id="34" name="TextBox 12"/>
          <p:cNvSpPr txBox="1"/>
          <p:nvPr/>
        </p:nvSpPr>
        <p:spPr>
          <a:xfrm>
            <a:off x="4350964" y="6860341"/>
            <a:ext cx="2151489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ko-KR" altLang="en-US" sz="2400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음식 이미지</a:t>
            </a:r>
            <a:endParaRPr lang="en-US" sz="2400" b="1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5" name="TextBox 12"/>
          <p:cNvSpPr txBox="1"/>
          <p:nvPr/>
        </p:nvSpPr>
        <p:spPr>
          <a:xfrm>
            <a:off x="11764967" y="6860341"/>
            <a:ext cx="2151489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ko-KR" altLang="en-US" sz="2400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운동 추천</a:t>
            </a:r>
            <a:endParaRPr lang="en-US" sz="2400" b="1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6" name="TextBox 12"/>
          <p:cNvSpPr txBox="1"/>
          <p:nvPr/>
        </p:nvSpPr>
        <p:spPr>
          <a:xfrm>
            <a:off x="8057965" y="4458745"/>
            <a:ext cx="2151489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ko-KR" altLang="en-US" sz="2400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개인 맞춤 관리</a:t>
            </a:r>
            <a:endParaRPr lang="en-US" sz="2400" b="1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4563592" y="7277100"/>
            <a:ext cx="17262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11977595" y="7277100"/>
            <a:ext cx="17262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8164279" y="4914900"/>
            <a:ext cx="19388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2"/>
          <p:cNvSpPr txBox="1"/>
          <p:nvPr/>
        </p:nvSpPr>
        <p:spPr>
          <a:xfrm>
            <a:off x="4377858" y="7277100"/>
            <a:ext cx="2124595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ct val="2000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이미지 분류</a:t>
            </a:r>
            <a:endParaRPr lang="en-US" altLang="ko-KR" sz="20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lnSpc>
                <a:spcPct val="200000"/>
              </a:lnSpc>
              <a:spcBef>
                <a:spcPct val="0"/>
              </a:spcBef>
            </a:pPr>
            <a:r>
              <a:rPr lang="ko-KR" altLang="en-US" sz="2000" u="none" strike="noStrike" dirty="0" err="1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음식별</a:t>
            </a:r>
            <a:r>
              <a:rPr lang="ko-KR" altLang="en-US" sz="2000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영양 정보</a:t>
            </a:r>
            <a:endParaRPr lang="en-US" altLang="ko-KR" sz="2000" u="none" strike="noStrike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lnSpc>
                <a:spcPct val="200000"/>
              </a:lnSpc>
              <a:spcBef>
                <a:spcPct val="0"/>
              </a:spcBef>
            </a:pPr>
            <a:r>
              <a:rPr lang="ko-KR" altLang="en-US" sz="2000" u="none" strike="noStrike" dirty="0" err="1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음식별</a:t>
            </a:r>
            <a:r>
              <a:rPr lang="ko-KR" altLang="en-US" sz="2000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레시피</a:t>
            </a:r>
            <a:endParaRPr lang="en-US" sz="2000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49" name="TextBox 12"/>
          <p:cNvSpPr txBox="1"/>
          <p:nvPr/>
        </p:nvSpPr>
        <p:spPr>
          <a:xfrm>
            <a:off x="11764967" y="7277100"/>
            <a:ext cx="2124595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ct val="2000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운동 목표 수집</a:t>
            </a:r>
            <a:endParaRPr lang="en-US" altLang="ko-KR" sz="20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lnSpc>
                <a:spcPct val="2000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운동 방법</a:t>
            </a:r>
            <a:endParaRPr lang="en-US" altLang="ko-KR" sz="20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lnSpc>
                <a:spcPct val="200000"/>
              </a:lnSpc>
              <a:spcBef>
                <a:spcPct val="0"/>
              </a:spcBef>
            </a:pPr>
            <a:r>
              <a:rPr lang="ko-KR" altLang="en-US" sz="2000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운동 효과</a:t>
            </a:r>
            <a:endParaRPr lang="en-US" sz="2000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50" name="TextBox 12"/>
          <p:cNvSpPr txBox="1"/>
          <p:nvPr/>
        </p:nvSpPr>
        <p:spPr>
          <a:xfrm>
            <a:off x="8078137" y="4914900"/>
            <a:ext cx="2124595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ct val="200000"/>
              </a:lnSpc>
              <a:spcBef>
                <a:spcPct val="0"/>
              </a:spcBef>
            </a:pPr>
            <a:r>
              <a:rPr lang="ko-KR" altLang="en-US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개인 정보 수집</a:t>
            </a:r>
            <a:endParaRPr lang="en-US" altLang="ko-KR" sz="20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lnSpc>
                <a:spcPct val="200000"/>
              </a:lnSpc>
              <a:spcBef>
                <a:spcPct val="0"/>
              </a:spcBef>
            </a:pPr>
            <a:r>
              <a:rPr lang="ko-KR" altLang="en-US" sz="2000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개인의 신체 </a:t>
            </a:r>
            <a:r>
              <a:rPr lang="ko-KR" altLang="en-US" sz="2000" u="none" strike="noStrike" dirty="0" err="1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조건별</a:t>
            </a:r>
            <a:endParaRPr lang="en-US" altLang="ko-KR" sz="2000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lnSpc>
                <a:spcPct val="200000"/>
              </a:lnSpc>
              <a:spcBef>
                <a:spcPct val="0"/>
              </a:spcBef>
            </a:pPr>
            <a:r>
              <a:rPr lang="ko-KR" altLang="en-US" sz="2000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개인 맞춤 추천</a:t>
            </a:r>
            <a:endParaRPr lang="en-US" sz="2000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54854" y="3325515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28700" y="971550"/>
            <a:ext cx="366920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CAREER SUMMARY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630766" y="990600"/>
            <a:ext cx="10870847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  <a:spcBef>
                <a:spcPct val="0"/>
              </a:spcBef>
            </a:pPr>
            <a:r>
              <a:rPr lang="en-US" sz="2000" b="1" u="none" strike="noStrike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저는 5년 이상의 마케팅 경력을 통해 다채널 마케팅 캠페인 기획 및 실행, 데이터 분석, 소셜 미디어 관리 등 다양한 분야에서 탁월한 성과를 이뤄냈습니다.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183226" y="3042766"/>
            <a:ext cx="3086100" cy="565499"/>
            <a:chOff x="0" y="0"/>
            <a:chExt cx="4114800" cy="753999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537021" y="137816"/>
              <a:ext cx="3040757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ABC 마케팅 에이전시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381503" y="4079596"/>
            <a:ext cx="2199159" cy="63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2050년 5월 - 현재</a:t>
            </a:r>
          </a:p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마케팅 선임 매니저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563738" y="5383748"/>
            <a:ext cx="5023991" cy="2029579"/>
            <a:chOff x="0" y="0"/>
            <a:chExt cx="6698655" cy="2706105"/>
          </a:xfrm>
        </p:grpSpPr>
        <p:sp>
          <p:nvSpPr>
            <p:cNvPr id="12" name="TextBox 12"/>
            <p:cNvSpPr txBox="1"/>
            <p:nvPr/>
          </p:nvSpPr>
          <p:spPr>
            <a:xfrm>
              <a:off x="0" y="623940"/>
              <a:ext cx="6698655" cy="2082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- </a:t>
              </a:r>
              <a:r>
                <a:rPr lang="en-US" sz="1800" u="none" strike="noStrike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다채널</a:t>
              </a:r>
              <a:r>
                <a:rPr lang="en-US" sz="1800" u="none" strike="noStrike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1800" u="none" strike="noStrike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마케팅</a:t>
              </a:r>
              <a:r>
                <a:rPr lang="en-US" sz="1800" u="none" strike="noStrike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1800" u="none" strike="noStrike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캠페인</a:t>
              </a:r>
              <a:r>
                <a:rPr lang="en-US" sz="1800" u="none" strike="noStrike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1800" u="none" strike="noStrike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기획</a:t>
              </a:r>
              <a:r>
                <a:rPr lang="en-US" sz="1800" u="none" strike="noStrike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및 </a:t>
              </a:r>
              <a:r>
                <a:rPr lang="en-US" sz="1800" u="none" strike="noStrike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실행</a:t>
              </a:r>
              <a:endParaRPr lang="en-US" sz="1800" u="none" strike="noStrike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endParaRPr>
            </a:p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 strike="noStrike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- </a:t>
              </a:r>
              <a:r>
                <a:rPr lang="en-US" sz="1800" u="none" strike="noStrike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고객</a:t>
              </a:r>
              <a:r>
                <a:rPr lang="en-US" sz="1800" u="none" strike="noStrike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1800" u="none" strike="noStrike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요구</a:t>
              </a:r>
              <a:r>
                <a:rPr lang="en-US" sz="1800" u="none" strike="noStrike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1800" u="none" strike="noStrike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분석을</a:t>
              </a:r>
              <a:r>
                <a:rPr lang="en-US" sz="1800" u="none" strike="noStrike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1800" u="none" strike="noStrike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통한</a:t>
              </a:r>
              <a:r>
                <a:rPr lang="en-US" sz="1800" u="none" strike="noStrike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1800" u="none" strike="noStrike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맞춤형</a:t>
              </a:r>
              <a:r>
                <a:rPr lang="en-US" sz="1800" u="none" strike="noStrike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1800" u="none" strike="noStrike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마케팅</a:t>
              </a:r>
              <a:r>
                <a:rPr lang="en-US" sz="1800" u="none" strike="noStrike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1800" u="none" strike="noStrike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전략</a:t>
              </a:r>
              <a:r>
                <a:rPr lang="en-US" sz="1800" u="none" strike="noStrike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1800" u="none" strike="noStrike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수립</a:t>
              </a:r>
              <a:endParaRPr lang="en-US" sz="1800" u="none" strike="noStrike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endParaRPr>
            </a:p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 strike="noStrike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- SEO 및 </a:t>
              </a:r>
              <a:r>
                <a:rPr lang="en-US" sz="1800" u="none" strike="noStrike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콘텐츠</a:t>
              </a:r>
              <a:r>
                <a:rPr lang="en-US" sz="1800" u="none" strike="noStrike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1800" u="none" strike="noStrike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마케팅을</a:t>
              </a:r>
              <a:r>
                <a:rPr lang="en-US" sz="1800" u="none" strike="noStrike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1800" u="none" strike="noStrike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통한</a:t>
              </a:r>
              <a:r>
                <a:rPr lang="en-US" sz="1800" u="none" strike="noStrike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1800" u="none" strike="noStrike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웹사이트</a:t>
              </a:r>
              <a:r>
                <a:rPr lang="en-US" sz="1800" u="none" strike="noStrike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1800" u="none" strike="noStrike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트래픽</a:t>
              </a:r>
              <a:r>
                <a:rPr lang="en-US" sz="1800" u="none" strike="noStrike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1800" u="none" strike="noStrike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증대</a:t>
              </a:r>
              <a:endParaRPr lang="en-US" sz="1800" u="none" strike="noStrike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endParaRPr>
            </a:p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 strike="noStrike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- </a:t>
              </a:r>
              <a:r>
                <a:rPr lang="en-US" sz="1800" u="none" strike="noStrike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소셜</a:t>
              </a:r>
              <a:r>
                <a:rPr lang="en-US" sz="1800" u="none" strike="noStrike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1800" u="none" strike="noStrike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미디어</a:t>
              </a:r>
              <a:r>
                <a:rPr lang="en-US" sz="1800" u="none" strike="noStrike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1800" u="none" strike="noStrike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플랫폼</a:t>
              </a:r>
              <a:r>
                <a:rPr lang="en-US" sz="1800" u="none" strike="noStrike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1800" u="none" strike="noStrike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관리</a:t>
              </a:r>
              <a:r>
                <a:rPr lang="en-US" sz="1800" u="none" strike="noStrike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및 </a:t>
              </a:r>
              <a:r>
                <a:rPr lang="en-US" sz="1800" u="none" strike="noStrike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성과</a:t>
              </a:r>
              <a:r>
                <a:rPr lang="en-US" sz="1800" u="none" strike="noStrike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1800" u="none" strike="noStrike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분석</a:t>
              </a:r>
              <a:endParaRPr lang="en-US" sz="1800" u="none" strike="noStrike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endParaRPr>
            </a:p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 strike="noStrike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- 팀 내 </a:t>
              </a:r>
              <a:r>
                <a:rPr lang="en-US" sz="1800" u="none" strike="noStrike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협업을</a:t>
              </a:r>
              <a:r>
                <a:rPr lang="en-US" sz="1800" u="none" strike="noStrike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1800" u="none" strike="noStrike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통한</a:t>
              </a:r>
              <a:r>
                <a:rPr lang="en-US" sz="1800" u="none" strike="noStrike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1800" u="none" strike="noStrike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창의적</a:t>
              </a:r>
              <a:r>
                <a:rPr lang="en-US" sz="1800" u="none" strike="noStrike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1800" u="none" strike="noStrike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아이디어</a:t>
              </a:r>
              <a:r>
                <a:rPr lang="en-US" sz="1800" u="none" strike="noStrike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</a:t>
              </a:r>
              <a:r>
                <a:rPr lang="en-US" sz="1800" u="none" strike="noStrike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개발</a:t>
              </a:r>
              <a:r>
                <a:rPr lang="en-US" sz="1800" u="none" strike="noStrike" dirty="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 및 </a:t>
              </a:r>
              <a:r>
                <a:rPr lang="en-US" sz="1800" u="none" strike="noStrike" dirty="0" err="1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실행</a:t>
              </a:r>
              <a:endParaRPr lang="en-US" sz="1800" u="none" strike="noStrike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207095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주요 업무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563738" y="8086924"/>
            <a:ext cx="4897785" cy="1400929"/>
            <a:chOff x="0" y="0"/>
            <a:chExt cx="6530380" cy="1867905"/>
          </a:xfrm>
        </p:grpSpPr>
        <p:sp>
          <p:nvSpPr>
            <p:cNvPr id="15" name="TextBox 15"/>
            <p:cNvSpPr txBox="1"/>
            <p:nvPr/>
          </p:nvSpPr>
          <p:spPr>
            <a:xfrm>
              <a:off x="0" y="623940"/>
              <a:ext cx="6530380" cy="12439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- 주요 클라이언트의 웹사이트 방문자 수 150% 증가</a:t>
              </a:r>
            </a:p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 strike="noStrike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- 소셜 미디어 팔로워 수 200% 증가</a:t>
              </a:r>
            </a:p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 strike="noStrike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- 2021년 최고의 캠페인 상 수상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207095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주요 성과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71550"/>
            <a:ext cx="366920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CAREER SUMMARY</a:t>
            </a:r>
          </a:p>
        </p:txBody>
      </p:sp>
      <p:sp>
        <p:nvSpPr>
          <p:cNvPr id="3" name="AutoShape 3"/>
          <p:cNvSpPr/>
          <p:nvPr/>
        </p:nvSpPr>
        <p:spPr>
          <a:xfrm>
            <a:off x="0" y="3335040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635785" y="3042766"/>
            <a:ext cx="3086100" cy="565499"/>
            <a:chOff x="0" y="0"/>
            <a:chExt cx="4114800" cy="753999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8" name="TextBox 8"/>
            <p:cNvSpPr txBox="1"/>
            <p:nvPr/>
          </p:nvSpPr>
          <p:spPr>
            <a:xfrm>
              <a:off x="922734" y="137816"/>
              <a:ext cx="2269331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XYZ 코퍼레이션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453315" y="3042766"/>
            <a:ext cx="3086100" cy="565499"/>
            <a:chOff x="0" y="0"/>
            <a:chExt cx="4114800" cy="753999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1017736" y="137816"/>
              <a:ext cx="2079327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LMN 스타트업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067943" y="4079596"/>
            <a:ext cx="2917180" cy="63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2045년 5월 - 2050년 5월</a:t>
            </a:r>
          </a:p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마케팅 코디네이터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85473" y="4079596"/>
            <a:ext cx="2917180" cy="63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2044년 5월 - 2045년 5월</a:t>
            </a:r>
          </a:p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마케팅 인턴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272468" y="5383748"/>
            <a:ext cx="3132758" cy="2029579"/>
            <a:chOff x="0" y="0"/>
            <a:chExt cx="4177010" cy="2706105"/>
          </a:xfrm>
        </p:grpSpPr>
        <p:sp>
          <p:nvSpPr>
            <p:cNvPr id="17" name="TextBox 17"/>
            <p:cNvSpPr txBox="1"/>
            <p:nvPr/>
          </p:nvSpPr>
          <p:spPr>
            <a:xfrm>
              <a:off x="0" y="623940"/>
              <a:ext cx="4177010" cy="2082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- 디지털 마케팅 캠페인 지원</a:t>
              </a:r>
            </a:p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 strike="noStrike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- 이메일 마케팅 및 뉴스레터 작성</a:t>
              </a:r>
            </a:p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 strike="noStrike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- 시장 조사 및 경쟁 분석</a:t>
              </a:r>
            </a:p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 strike="noStrike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- 마케팅 자료 및 보고서 작성</a:t>
              </a:r>
            </a:p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 strike="noStrike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- 이벤트 기획 및 실행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207095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주요 업무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086706" y="5383748"/>
            <a:ext cx="3196754" cy="2029579"/>
            <a:chOff x="0" y="0"/>
            <a:chExt cx="4262338" cy="2706105"/>
          </a:xfrm>
        </p:grpSpPr>
        <p:sp>
          <p:nvSpPr>
            <p:cNvPr id="20" name="TextBox 20"/>
            <p:cNvSpPr txBox="1"/>
            <p:nvPr/>
          </p:nvSpPr>
          <p:spPr>
            <a:xfrm>
              <a:off x="0" y="623940"/>
              <a:ext cx="4262338" cy="2082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- 소셜 미디어 콘텐츠 작성 및 게시</a:t>
              </a:r>
            </a:p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 strike="noStrike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- 시장 조사 지원</a:t>
              </a:r>
            </a:p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 strike="noStrike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- 시장 조사 및 경쟁 분석</a:t>
              </a:r>
            </a:p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 strike="noStrike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- 브랜드 홍보 자료 디자인 및 배포</a:t>
              </a:r>
            </a:p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 strike="noStrike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- 마케팅 팀 지원 업무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207095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주요 업무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272468" y="8086924"/>
            <a:ext cx="5382667" cy="1400929"/>
            <a:chOff x="0" y="0"/>
            <a:chExt cx="7176889" cy="1867905"/>
          </a:xfrm>
        </p:grpSpPr>
        <p:sp>
          <p:nvSpPr>
            <p:cNvPr id="23" name="TextBox 23"/>
            <p:cNvSpPr txBox="1"/>
            <p:nvPr/>
          </p:nvSpPr>
          <p:spPr>
            <a:xfrm>
              <a:off x="0" y="623940"/>
              <a:ext cx="7176889" cy="12439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- 주요 제품 출시 캠페인 성공적으로 실행, 매출 30% 증가</a:t>
              </a:r>
            </a:p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 strike="noStrike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- 새로운 CRM 시스템 도입 및 고객 데이터베이스 최적화</a:t>
              </a:r>
            </a:p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 strike="noStrike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- 연례 마케팅 이벤트 참가자 수 50% 증가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1207095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주요 성과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086706" y="8086924"/>
            <a:ext cx="4561954" cy="1400929"/>
            <a:chOff x="0" y="0"/>
            <a:chExt cx="6082605" cy="1867905"/>
          </a:xfrm>
        </p:grpSpPr>
        <p:sp>
          <p:nvSpPr>
            <p:cNvPr id="26" name="TextBox 26"/>
            <p:cNvSpPr txBox="1"/>
            <p:nvPr/>
          </p:nvSpPr>
          <p:spPr>
            <a:xfrm>
              <a:off x="0" y="623940"/>
              <a:ext cx="6082605" cy="12439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- 소셜 미디어 팔로워 수 1000명 증가</a:t>
              </a:r>
            </a:p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 strike="noStrike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- 브랜드 인지도 조사에서 긍정적 평가 20% 상승</a:t>
              </a:r>
            </a:p>
            <a:p>
              <a:pPr marL="0" lvl="0" indent="0"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none" strike="noStrike">
                  <a:solidFill>
                    <a:srgbClr val="000000"/>
                  </a:solidFill>
                  <a:latin typeface="Source Han Sans KR"/>
                  <a:ea typeface="Source Han Sans KR"/>
                  <a:cs typeface="Source Han Sans KR"/>
                  <a:sym typeface="Source Han Sans KR"/>
                </a:rPr>
                <a:t>- 다양한 마케팅 프로젝트 지원 및 성공적 완료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1207095" cy="4057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 b="1">
                  <a:solidFill>
                    <a:srgbClr val="00000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주요 성과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2839088"/>
            <a:ext cx="7910835" cy="6419212"/>
            <a:chOff x="0" y="0"/>
            <a:chExt cx="1225595" cy="9945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25595" cy="994504"/>
            </a:xfrm>
            <a:custGeom>
              <a:avLst/>
              <a:gdLst/>
              <a:ahLst/>
              <a:cxnLst/>
              <a:rect l="l" t="t" r="r" b="b"/>
              <a:pathLst>
                <a:path w="1225595" h="994504">
                  <a:moveTo>
                    <a:pt x="0" y="0"/>
                  </a:moveTo>
                  <a:lnTo>
                    <a:pt x="1225595" y="0"/>
                  </a:lnTo>
                  <a:lnTo>
                    <a:pt x="1225595" y="994504"/>
                  </a:lnTo>
                  <a:lnTo>
                    <a:pt x="0" y="994504"/>
                  </a:lnTo>
                  <a:close/>
                </a:path>
              </a:pathLst>
            </a:custGeom>
            <a:blipFill>
              <a:blip r:embed="rId4"/>
              <a:stretch>
                <a:fillRect l="-10896" r="-10896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028700" y="971550"/>
            <a:ext cx="3427661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KEY PROJECTS 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ABC 마케팅 에이전시 - Green Earth 캠페인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780910" y="3773499"/>
            <a:ext cx="6730975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캠페인 전략 수립 및 실행 계획 작성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소셜 미디어, 이메일 마케팅, 콘텐츠 마케팅을 통한 다채널 캠페인 진행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인플루언서 협업 및 이벤트 기획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80910" y="3269825"/>
            <a:ext cx="905321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진행 과정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80910" y="5950397"/>
            <a:ext cx="4561954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웹사이트 방문자 수 150% 증가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캠페인 기간 동안 매출 35% 증가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브랜드 인지도 조사에서 긍정적 평가 40% 상승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80910" y="5446724"/>
            <a:ext cx="420663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성과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604239" y="7687033"/>
            <a:ext cx="238442" cy="23844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922966" y="7687033"/>
            <a:ext cx="238442" cy="23844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780910" y="8128000"/>
            <a:ext cx="5361831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전체 캠페인 전략 기획 및 관리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소셜 미디어 콘텐츠 제작 및 게시, 팔로워 수 200% 증가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캠페인 전반의 데이터 분석 및 성과 보고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780910" y="7624326"/>
            <a:ext cx="630957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기여도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1241693" y="7687033"/>
            <a:ext cx="238442" cy="238442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560420" y="7687033"/>
            <a:ext cx="238442" cy="23844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879146" y="7687033"/>
            <a:ext cx="238442" cy="238442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525889" y="1028700"/>
            <a:ext cx="9733411" cy="8229600"/>
            <a:chOff x="0" y="0"/>
            <a:chExt cx="1507960" cy="12749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07960" cy="1274980"/>
            </a:xfrm>
            <a:custGeom>
              <a:avLst/>
              <a:gdLst/>
              <a:ahLst/>
              <a:cxnLst/>
              <a:rect l="l" t="t" r="r" b="b"/>
              <a:pathLst>
                <a:path w="1507960" h="1274980">
                  <a:moveTo>
                    <a:pt x="0" y="0"/>
                  </a:moveTo>
                  <a:lnTo>
                    <a:pt x="1507960" y="0"/>
                  </a:lnTo>
                  <a:lnTo>
                    <a:pt x="1507960" y="1274980"/>
                  </a:lnTo>
                  <a:lnTo>
                    <a:pt x="0" y="1274980"/>
                  </a:lnTo>
                  <a:close/>
                </a:path>
              </a:pathLst>
            </a:custGeom>
            <a:blipFill>
              <a:blip r:embed="rId4"/>
              <a:stretch>
                <a:fillRect l="-13452" r="-13452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028700" y="3572769"/>
            <a:ext cx="4586660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시장 조사 및 타겟 고객 분석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광고 캠페인 기획 및 실행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제품 리뷰 이벤트 및 사용자 생성 콘텐츠 활성화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069096"/>
            <a:ext cx="905321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진행 과정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749668"/>
            <a:ext cx="2666628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출시 첫 달 매출 30% 증가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사용자 리뷰 수 150% 증가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브랜드 인지도 20% 상승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245994"/>
            <a:ext cx="420663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성과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7926567"/>
            <a:ext cx="4203055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전체 캠페인 전략 기획 및 관리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온라인 광고 캠페인 관리, 전환율 25% 증가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사용자 생성 콘텐츠 캠페인 기획 및 관리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971550"/>
            <a:ext cx="348704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KEY PROJECTS 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62749" y="1616980"/>
            <a:ext cx="3716313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XYZ 코퍼레이션 - 제품 출시 캠페인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852029" y="7485600"/>
            <a:ext cx="238442" cy="23844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170756" y="7485600"/>
            <a:ext cx="238442" cy="23844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28700" y="7422893"/>
            <a:ext cx="630957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기여도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489483" y="7485600"/>
            <a:ext cx="238442" cy="238442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808210" y="7485600"/>
            <a:ext cx="238442" cy="23844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3126936" y="7485600"/>
            <a:ext cx="238442" cy="238442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19608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2839088"/>
            <a:ext cx="7910835" cy="6419212"/>
            <a:chOff x="0" y="0"/>
            <a:chExt cx="1225595" cy="994504"/>
          </a:xfrm>
        </p:grpSpPr>
        <p:sp>
          <p:nvSpPr>
            <p:cNvPr id="4" name="Freeform 4"/>
            <p:cNvSpPr/>
            <p:nvPr/>
          </p:nvSpPr>
          <p:spPr>
            <a:xfrm flipH="1">
              <a:off x="0" y="0"/>
              <a:ext cx="1225595" cy="994504"/>
            </a:xfrm>
            <a:custGeom>
              <a:avLst/>
              <a:gdLst/>
              <a:ahLst/>
              <a:cxnLst/>
              <a:rect l="l" t="t" r="r" b="b"/>
              <a:pathLst>
                <a:path w="1225595" h="994504">
                  <a:moveTo>
                    <a:pt x="1225595" y="0"/>
                  </a:moveTo>
                  <a:lnTo>
                    <a:pt x="0" y="0"/>
                  </a:lnTo>
                  <a:lnTo>
                    <a:pt x="0" y="994504"/>
                  </a:lnTo>
                  <a:lnTo>
                    <a:pt x="1225595" y="994504"/>
                  </a:lnTo>
                  <a:close/>
                </a:path>
              </a:pathLst>
            </a:custGeom>
            <a:blipFill>
              <a:blip r:embed="rId4"/>
              <a:stretch>
                <a:fillRect t="-32157" b="-32157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9780910" y="7922289"/>
            <a:ext cx="5488707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소셜 미디어 콘텐츠 제작 및 게시, 팔로워 수 1000명 증가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이벤트 및 캠페인 기획, 참여율 50% 증가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브랜드 인지도 조사 및 데이터 분석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971550"/>
            <a:ext cx="349827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KEY PROJECTS 03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62749" y="1616980"/>
            <a:ext cx="4813325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LMN 스타트업 - 소셜 미디어 활성화 프로젝트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80910" y="3577047"/>
            <a:ext cx="3827711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소셜 미디어 콘텐츠 전략 수립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팔로워와의 적극적인 소통 및 참여 유도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월간 캠페인 및 이벤트 기획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80910" y="3073374"/>
            <a:ext cx="905321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진행 과정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80910" y="5749668"/>
            <a:ext cx="4561954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소셜 미디어 팔로워 수 150% 증가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브랜드 인지도 조사에서 긍정적 평가 20% 상승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고객 참여도 및 만족도 30% 증가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80910" y="5245994"/>
            <a:ext cx="420663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성과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604239" y="7481322"/>
            <a:ext cx="238442" cy="23844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922966" y="7481322"/>
            <a:ext cx="238442" cy="23844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780910" y="7418615"/>
            <a:ext cx="630957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기여도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1241693" y="7481322"/>
            <a:ext cx="238442" cy="238442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560420" y="7481322"/>
            <a:ext cx="238442" cy="23844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19608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879146" y="7481322"/>
            <a:ext cx="238442" cy="238442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19608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14001" y="4254292"/>
            <a:ext cx="1400929" cy="1400929"/>
          </a:xfrm>
          <a:custGeom>
            <a:avLst/>
            <a:gdLst/>
            <a:ahLst/>
            <a:cxnLst/>
            <a:rect l="l" t="t" r="r" b="b"/>
            <a:pathLst>
              <a:path w="1400929" h="1400929">
                <a:moveTo>
                  <a:pt x="0" y="0"/>
                </a:moveTo>
                <a:lnTo>
                  <a:pt x="1400929" y="0"/>
                </a:lnTo>
                <a:lnTo>
                  <a:pt x="1400929" y="1400928"/>
                </a:lnTo>
                <a:lnTo>
                  <a:pt x="0" y="14009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391270" y="7425771"/>
            <a:ext cx="1646390" cy="1400929"/>
          </a:xfrm>
          <a:custGeom>
            <a:avLst/>
            <a:gdLst/>
            <a:ahLst/>
            <a:cxnLst/>
            <a:rect l="l" t="t" r="r" b="b"/>
            <a:pathLst>
              <a:path w="1646390" h="1400929">
                <a:moveTo>
                  <a:pt x="0" y="0"/>
                </a:moveTo>
                <a:lnTo>
                  <a:pt x="1646391" y="0"/>
                </a:lnTo>
                <a:lnTo>
                  <a:pt x="1646391" y="1400929"/>
                </a:lnTo>
                <a:lnTo>
                  <a:pt x="0" y="14009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27427" y="4254292"/>
            <a:ext cx="1575687" cy="1400929"/>
          </a:xfrm>
          <a:custGeom>
            <a:avLst/>
            <a:gdLst/>
            <a:ahLst/>
            <a:cxnLst/>
            <a:rect l="l" t="t" r="r" b="b"/>
            <a:pathLst>
              <a:path w="1575687" h="1400929">
                <a:moveTo>
                  <a:pt x="0" y="0"/>
                </a:moveTo>
                <a:lnTo>
                  <a:pt x="1575687" y="0"/>
                </a:lnTo>
                <a:lnTo>
                  <a:pt x="1575687" y="1400928"/>
                </a:lnTo>
                <a:lnTo>
                  <a:pt x="0" y="14009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649076" y="7425771"/>
            <a:ext cx="1132389" cy="1400929"/>
          </a:xfrm>
          <a:custGeom>
            <a:avLst/>
            <a:gdLst/>
            <a:ahLst/>
            <a:cxnLst/>
            <a:rect l="l" t="t" r="r" b="b"/>
            <a:pathLst>
              <a:path w="1132389" h="1400929">
                <a:moveTo>
                  <a:pt x="0" y="0"/>
                </a:moveTo>
                <a:lnTo>
                  <a:pt x="1132388" y="0"/>
                </a:lnTo>
                <a:lnTo>
                  <a:pt x="1132388" y="1400929"/>
                </a:lnTo>
                <a:lnTo>
                  <a:pt x="0" y="14009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827427" y="2830304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028700" y="971550"/>
            <a:ext cx="3776067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ADDITIONAL SKILLS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84886" y="4710340"/>
            <a:ext cx="3407122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SEO 및 SEM 전략 수립 및 실행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소셜 미디어 관리 및 콘텐츠 제작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이메일 마케팅 캠페인 기획 및 실행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84886" y="4206667"/>
            <a:ext cx="132591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디지털 마케팅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57776" y="4710340"/>
            <a:ext cx="3553420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다양한 형식의 콘텐츠 제작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브랜드 일관성을 유지한 콘텐츠 기획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콘텐츠 마케팅 전략 수립 및 실행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57776" y="4206667"/>
            <a:ext cx="1115616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콘텐츠 제작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84886" y="7881820"/>
            <a:ext cx="3196754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데이터 툴을 활용한 데이터 분석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고객 행동 분석 및 인사이트 도출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데이터 기반 마케팅 전략 수립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84886" y="7378146"/>
            <a:ext cx="1115616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디지털 분석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157776" y="7881820"/>
            <a:ext cx="3196754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마케팅 캠페인 기획 및 실행 관리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팀 내 협업 및 커뮤니케이션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예산 관리 및 성과 분석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157776" y="7378146"/>
            <a:ext cx="132591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관리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807</Words>
  <Application>Microsoft Office PowerPoint</Application>
  <PresentationFormat>사용자 지정</PresentationFormat>
  <Paragraphs>160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1" baseType="lpstr">
      <vt:lpstr>Inter Semi-Bold</vt:lpstr>
      <vt:lpstr>Inter Light</vt:lpstr>
      <vt:lpstr>Source Han Sans KR Medium</vt:lpstr>
      <vt:lpstr>Inter Bold</vt:lpstr>
      <vt:lpstr>Arial</vt:lpstr>
      <vt:lpstr>Calibri</vt:lpstr>
      <vt:lpstr>Source Han Sans KR</vt:lpstr>
      <vt:lpstr>Inter</vt:lpstr>
      <vt:lpstr>Source Han Sans KR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그레이 블랙 심플한 마케터 포트폴리오 프레젠테이션</dc:title>
  <cp:lastModifiedBy>human</cp:lastModifiedBy>
  <cp:revision>12</cp:revision>
  <dcterms:created xsi:type="dcterms:W3CDTF">2006-08-16T00:00:00Z</dcterms:created>
  <dcterms:modified xsi:type="dcterms:W3CDTF">2024-12-30T08:44:57Z</dcterms:modified>
  <dc:identifier>DAGavlWFifA</dc:identifier>
</cp:coreProperties>
</file>